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3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656C"/>
    <a:srgbClr val="DF462D"/>
    <a:srgbClr val="99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5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ED92F7-669B-4BD0-9300-8986DEAC43A6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E20727-E584-4987-A84D-7B6482003B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108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    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E20727-E584-4987-A84D-7B6482003BB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0749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3AF1A-6D7B-455C-8A6D-BAED0373E56C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EDD6-5B4A-4850-BE12-1F1DFCEB35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644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3AF1A-6D7B-455C-8A6D-BAED0373E56C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EDD6-5B4A-4850-BE12-1F1DFCEB35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11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3AF1A-6D7B-455C-8A6D-BAED0373E56C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EDD6-5B4A-4850-BE12-1F1DFCEB35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883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2243AF1A-6D7B-455C-8A6D-BAED0373E56C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EDD6-5B4A-4850-BE12-1F1DFCEB35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3AF1A-6D7B-455C-8A6D-BAED0373E56C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EDD6-5B4A-4850-BE12-1F1DFCEB35F0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3AF1A-6D7B-455C-8A6D-BAED0373E56C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EDD6-5B4A-4850-BE12-1F1DFCEB35F0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3AF1A-6D7B-455C-8A6D-BAED0373E56C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EDD6-5B4A-4850-BE12-1F1DFCEB35F0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3AF1A-6D7B-455C-8A6D-BAED0373E56C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EDD6-5B4A-4850-BE12-1F1DFCEB35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3AF1A-6D7B-455C-8A6D-BAED0373E56C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EDD6-5B4A-4850-BE12-1F1DFCEB35F0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3AF1A-6D7B-455C-8A6D-BAED0373E56C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EDD6-5B4A-4850-BE12-1F1DFCEB35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3AF1A-6D7B-455C-8A6D-BAED0373E56C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EDD6-5B4A-4850-BE12-1F1DFCEB35F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3AF1A-6D7B-455C-8A6D-BAED0373E56C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EDD6-5B4A-4850-BE12-1F1DFCEB35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2357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3AF1A-6D7B-455C-8A6D-BAED0373E56C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EDD6-5B4A-4850-BE12-1F1DFCEB35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3AF1A-6D7B-455C-8A6D-BAED0373E56C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EDD6-5B4A-4850-BE12-1F1DFCEB35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3AF1A-6D7B-455C-8A6D-BAED0373E56C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EDD6-5B4A-4850-BE12-1F1DFCEB35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3AF1A-6D7B-455C-8A6D-BAED0373E56C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EDD6-5B4A-4850-BE12-1F1DFCEB35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3AF1A-6D7B-455C-8A6D-BAED0373E56C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EDD6-5B4A-4850-BE12-1F1DFCEB35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3AF1A-6D7B-455C-8A6D-BAED0373E56C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EDD6-5B4A-4850-BE12-1F1DFCEB35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3AF1A-6D7B-455C-8A6D-BAED0373E56C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EDD6-5B4A-4850-BE12-1F1DFCEB35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3AF1A-6D7B-455C-8A6D-BAED0373E56C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EDD6-5B4A-4850-BE12-1F1DFCEB35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3AF1A-6D7B-455C-8A6D-BAED0373E56C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EDD6-5B4A-4850-BE12-1F1DFCEB35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3AF1A-6D7B-455C-8A6D-BAED0373E56C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EDD6-5B4A-4850-BE12-1F1DFCEB35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3AF1A-6D7B-455C-8A6D-BAED0373E56C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EDD6-5B4A-4850-BE12-1F1DFCEB35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36013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3AF1A-6D7B-455C-8A6D-BAED0373E56C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EDD6-5B4A-4850-BE12-1F1DFCEB35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3AF1A-6D7B-455C-8A6D-BAED0373E56C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EDD6-5B4A-4850-BE12-1F1DFCEB35F0}" type="slidenum">
              <a:rPr lang="en-US" smtClean="0"/>
              <a:t>‹#›</a:t>
            </a:fld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3AF1A-6D7B-455C-8A6D-BAED0373E56C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EDD6-5B4A-4850-BE12-1F1DFCEB35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3AF1A-6D7B-455C-8A6D-BAED0373E56C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EDD6-5B4A-4850-BE12-1F1DFCEB35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3AF1A-6D7B-455C-8A6D-BAED0373E56C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EDD6-5B4A-4850-BE12-1F1DFCEB35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371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3AF1A-6D7B-455C-8A6D-BAED0373E56C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EDD6-5B4A-4850-BE12-1F1DFCEB35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831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3AF1A-6D7B-455C-8A6D-BAED0373E56C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EDD6-5B4A-4850-BE12-1F1DFCEB35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83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3AF1A-6D7B-455C-8A6D-BAED0373E56C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EDD6-5B4A-4850-BE12-1F1DFCEB35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5970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3AF1A-6D7B-455C-8A6D-BAED0373E56C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EDD6-5B4A-4850-BE12-1F1DFCEB35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346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3AF1A-6D7B-455C-8A6D-BAED0373E56C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EDD6-5B4A-4850-BE12-1F1DFCEB35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1290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3AF1A-6D7B-455C-8A6D-BAED0373E56C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41EDD6-5B4A-4850-BE12-1F1DFCEB35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247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2243AF1A-6D7B-455C-8A6D-BAED0373E56C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6741EDD6-5B4A-4850-BE12-1F1DFCEB35F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2243AF1A-6D7B-455C-8A6D-BAED0373E56C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741EDD6-5B4A-4850-BE12-1F1DFCEB35F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Human Rights Legislation In Canada.</a:t>
            </a:r>
            <a:br>
              <a:rPr lang="en-US" dirty="0" smtClean="0"/>
            </a:br>
            <a:r>
              <a:rPr lang="en-US" sz="1600" dirty="0" smtClean="0"/>
              <a:t>(See Slide 2 for the section on human rights and legislation in Canada)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038600"/>
            <a:ext cx="6400800" cy="1752600"/>
          </a:xfrm>
        </p:spPr>
        <p:txBody>
          <a:bodyPr/>
          <a:lstStyle/>
          <a:p>
            <a:r>
              <a:rPr lang="en-US" dirty="0" smtClean="0"/>
              <a:t>Kerstin </a:t>
            </a:r>
            <a:r>
              <a:rPr lang="en-US" dirty="0" err="1" smtClean="0"/>
              <a:t>Ogloff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97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"/>
            <a:ext cx="8229600" cy="6400800"/>
          </a:xfrm>
        </p:spPr>
        <p:txBody>
          <a:bodyPr>
            <a:normAutofit/>
          </a:bodyPr>
          <a:lstStyle/>
          <a:p>
            <a:r>
              <a:rPr lang="en-US" dirty="0" smtClean="0"/>
              <a:t>In Canada we are governed by a set of fixed laws that apply to all people equally. (regardless of their position in society)</a:t>
            </a:r>
          </a:p>
          <a:p>
            <a:r>
              <a:rPr lang="en-US" i="1" dirty="0" smtClean="0"/>
              <a:t>The Rule Of Law </a:t>
            </a:r>
            <a:r>
              <a:rPr lang="en-US" dirty="0" smtClean="0"/>
              <a:t>helps to protect our rights as well as preventing those in authority from abusing their power.</a:t>
            </a:r>
          </a:p>
          <a:p>
            <a:r>
              <a:rPr lang="en-US" dirty="0" smtClean="0"/>
              <a:t>After 1945 the rights of minority groups gradually began to change.</a:t>
            </a:r>
            <a:r>
              <a:rPr lang="en-US" dirty="0"/>
              <a:t> </a:t>
            </a:r>
            <a:r>
              <a:rPr lang="en-US" dirty="0" smtClean="0"/>
              <a:t>In a positive way</a:t>
            </a:r>
          </a:p>
          <a:p>
            <a:r>
              <a:rPr lang="en-US" dirty="0" smtClean="0"/>
              <a:t>In 1947 Canadians of Chinese and eat Indian descent gained the right to vote.</a:t>
            </a:r>
          </a:p>
          <a:p>
            <a:r>
              <a:rPr lang="en-US" dirty="0" smtClean="0"/>
              <a:t>But until 1960 aboriginal peoples whom lived on reserves gained the right to vote.</a:t>
            </a:r>
          </a:p>
          <a:p>
            <a:r>
              <a:rPr lang="en-US" dirty="0" smtClean="0"/>
              <a:t>Although many Non-European peoples were still faced with racism and discrimination. </a:t>
            </a:r>
          </a:p>
        </p:txBody>
      </p:sp>
    </p:spTree>
    <p:extLst>
      <p:ext uri="{BB962C8B-B14F-4D97-AF65-F5344CB8AC3E}">
        <p14:creationId xmlns:p14="http://schemas.microsoft.com/office/powerpoint/2010/main" val="2752242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Canadian Bill Of Rights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John Diefenbaker made the passing of the bill of rights priority.</a:t>
            </a:r>
          </a:p>
          <a:p>
            <a:r>
              <a:rPr lang="en-US" dirty="0" smtClean="0"/>
              <a:t>In 1960 Diefenbaker’s government passed the Canadian bill of rights.</a:t>
            </a:r>
          </a:p>
          <a:p>
            <a:r>
              <a:rPr lang="en-US" dirty="0" smtClean="0"/>
              <a:t>Although the bill of rights outlined the Canadians rights like any other act of parliament it could be amended or changed.</a:t>
            </a:r>
          </a:p>
          <a:p>
            <a:r>
              <a:rPr lang="en-US" dirty="0" smtClean="0"/>
              <a:t>Human rights in Canada were not solidly entrenched in our legal system until 1982 when the Canadian charter of rights and freedoms became a part of the new Canadian constitution.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8621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Canadian Charter Of Rights And Freedoms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charter protects the fundamental freedoms of Canadians and guarantees their…</a:t>
            </a:r>
          </a:p>
          <a:p>
            <a:pPr lvl="1"/>
            <a:r>
              <a:rPr lang="en-US" dirty="0" smtClean="0"/>
              <a:t>Democratic</a:t>
            </a:r>
          </a:p>
          <a:p>
            <a:pPr lvl="1"/>
            <a:r>
              <a:rPr lang="en-US" dirty="0" smtClean="0"/>
              <a:t>Mobility</a:t>
            </a:r>
          </a:p>
          <a:p>
            <a:pPr lvl="1"/>
            <a:r>
              <a:rPr lang="en-US" dirty="0" smtClean="0"/>
              <a:t>Equality</a:t>
            </a:r>
          </a:p>
          <a:p>
            <a:pPr lvl="1"/>
            <a:r>
              <a:rPr lang="en-US" dirty="0" smtClean="0"/>
              <a:t>Legal</a:t>
            </a:r>
          </a:p>
          <a:p>
            <a:pPr lvl="1"/>
            <a:r>
              <a:rPr lang="en-US" dirty="0" smtClean="0"/>
              <a:t>And language rights.</a:t>
            </a:r>
          </a:p>
        </p:txBody>
      </p:sp>
    </p:spTree>
    <p:extLst>
      <p:ext uri="{BB962C8B-B14F-4D97-AF65-F5344CB8AC3E}">
        <p14:creationId xmlns:p14="http://schemas.microsoft.com/office/powerpoint/2010/main" val="3195541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Limiting the charter</a:t>
            </a:r>
            <a:endParaRPr lang="en-US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90800"/>
            <a:ext cx="8229600" cy="2697163"/>
          </a:xfrm>
        </p:spPr>
        <p:txBody>
          <a:bodyPr/>
          <a:lstStyle/>
          <a:p>
            <a:r>
              <a:rPr lang="en-US" dirty="0" smtClean="0"/>
              <a:t>The charter sets limits on some rights to make sure that one persons rights do not take precedence over someone else’s.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602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Reasonable Limits</a:t>
            </a:r>
            <a:endParaRPr lang="en-US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43201"/>
            <a:ext cx="8229600" cy="2514600"/>
          </a:xfrm>
        </p:spPr>
        <p:txBody>
          <a:bodyPr/>
          <a:lstStyle/>
          <a:p>
            <a:r>
              <a:rPr lang="en-US" dirty="0" smtClean="0"/>
              <a:t>The government can limit a persons rights or freedoms, but it must show that the limit is necessary.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283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Nowithstanding Clause</a:t>
            </a:r>
            <a:endParaRPr lang="en-US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90800"/>
            <a:ext cx="8229600" cy="2468563"/>
          </a:xfrm>
        </p:spPr>
        <p:txBody>
          <a:bodyPr/>
          <a:lstStyle/>
          <a:p>
            <a:r>
              <a:rPr lang="en-US" dirty="0" smtClean="0"/>
              <a:t>Allows the federal and provincial or territorial governments to pass a law even if it violates a specific freedom on the charter.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1539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4471751"/>
              </p:ext>
            </p:extLst>
          </p:nvPr>
        </p:nvGraphicFramePr>
        <p:xfrm>
          <a:off x="457200" y="228600"/>
          <a:ext cx="8229600" cy="4424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0"/>
                <a:gridCol w="2514600"/>
                <a:gridCol w="5029200"/>
              </a:tblGrid>
              <a:tr h="30480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Section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Rights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What Does this mean to me?</a:t>
                      </a:r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050" dirty="0" smtClean="0"/>
                        <a:t>1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 smtClean="0"/>
                        <a:t>Guarantee</a:t>
                      </a:r>
                      <a:r>
                        <a:rPr lang="en-US" sz="1050" baseline="0" dirty="0" smtClean="0"/>
                        <a:t> of rights and freedoms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en-US" sz="1050" dirty="0" smtClean="0"/>
                        <a:t>I can</a:t>
                      </a:r>
                      <a:r>
                        <a:rPr lang="en-US" sz="1050" baseline="0" dirty="0" smtClean="0"/>
                        <a:t> live as a free citizen in a democratic nation, with certain legal limitations</a:t>
                      </a:r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050" dirty="0" smtClean="0"/>
                        <a:t>2</a:t>
                      </a:r>
                      <a:endParaRPr lang="en-US" sz="105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 smtClean="0"/>
                        <a:t>Fundamental freedoms of conscience and religion; thought belief,</a:t>
                      </a:r>
                      <a:r>
                        <a:rPr lang="en-US" sz="1050" baseline="0" dirty="0" smtClean="0"/>
                        <a:t> opinion, expression, and the press; peaceful assembly; association</a:t>
                      </a:r>
                      <a:endParaRPr lang="en-US" sz="105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en-US" sz="1050" dirty="0" smtClean="0"/>
                        <a:t>I can follow any</a:t>
                      </a:r>
                      <a:r>
                        <a:rPr lang="en-US" sz="1050" baseline="0" dirty="0" smtClean="0"/>
                        <a:t> religion I choose.</a:t>
                      </a:r>
                    </a:p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en-US" sz="1050" baseline="0" dirty="0" smtClean="0"/>
                        <a:t> I can believe what I want.</a:t>
                      </a:r>
                    </a:p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en-US" sz="1050" baseline="0" dirty="0" smtClean="0"/>
                        <a:t> I can express my opinions openly without fear.</a:t>
                      </a:r>
                    </a:p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en-US" sz="1050" baseline="0" dirty="0" smtClean="0"/>
                        <a:t> I can associate with anyone I choose</a:t>
                      </a:r>
                    </a:p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en-US" sz="1050" baseline="0" dirty="0" smtClean="0"/>
                        <a:t> I can meet peacefully with others.</a:t>
                      </a:r>
                      <a:endParaRPr lang="en-US" sz="105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050" dirty="0" smtClean="0"/>
                        <a:t>3-5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 smtClean="0"/>
                        <a:t>Democratic Rights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en-US" sz="1050" dirty="0" smtClean="0"/>
                        <a:t>Once I’m 18 I can vote in elections at least once every five years.</a:t>
                      </a:r>
                    </a:p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en-US" sz="1050" dirty="0" smtClean="0"/>
                        <a:t>Once I am 18 I can run as a candidate</a:t>
                      </a:r>
                      <a:r>
                        <a:rPr lang="en-US" sz="1050" baseline="0" dirty="0" smtClean="0"/>
                        <a:t> in elections. </a:t>
                      </a:r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050" dirty="0" smtClean="0"/>
                        <a:t>6</a:t>
                      </a:r>
                      <a:endParaRPr lang="en-US" sz="105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 smtClean="0"/>
                        <a:t>Mobility Rights</a:t>
                      </a:r>
                      <a:endParaRPr lang="en-US" sz="105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en-US" sz="1050" dirty="0" smtClean="0"/>
                        <a:t>I can enter, Remain in,</a:t>
                      </a:r>
                      <a:r>
                        <a:rPr lang="en-US" sz="1050" baseline="0" dirty="0" smtClean="0"/>
                        <a:t> or leave Canada. </a:t>
                      </a:r>
                    </a:p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en-US" sz="1050" baseline="0" dirty="0" smtClean="0"/>
                        <a:t>I can live, work, or study anywhere I wish in Canada.</a:t>
                      </a:r>
                      <a:endParaRPr lang="en-US" sz="105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050" dirty="0" smtClean="0"/>
                        <a:t>7-14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 smtClean="0"/>
                        <a:t>Legal Rights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en-US" sz="1050" dirty="0" smtClean="0"/>
                        <a:t>I have the right to life</a:t>
                      </a:r>
                      <a:r>
                        <a:rPr lang="en-US" sz="1050" baseline="0" dirty="0" smtClean="0"/>
                        <a:t>, liberty, and security of a person. </a:t>
                      </a:r>
                    </a:p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en-US" sz="1050" baseline="0" dirty="0" smtClean="0"/>
                        <a:t>I have the right to not be arbitrarily arrested and detained.</a:t>
                      </a:r>
                    </a:p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en-US" sz="1050" baseline="0" dirty="0" smtClean="0"/>
                        <a:t>I have the right to a fair trial if I am accused of a crime. </a:t>
                      </a:r>
                    </a:p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en-US" sz="1050" baseline="0" dirty="0" smtClean="0"/>
                        <a:t>I have the right to humane treatment.</a:t>
                      </a:r>
                      <a:endParaRPr lang="en-US" sz="10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050" dirty="0" smtClean="0"/>
                        <a:t>15</a:t>
                      </a:r>
                      <a:endParaRPr lang="en-US" sz="105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dirty="0" smtClean="0"/>
                        <a:t>Equality Rights</a:t>
                      </a:r>
                      <a:endParaRPr lang="en-US" sz="105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en-US" sz="1050" dirty="0" smtClean="0"/>
                        <a:t>I can live study and work regardless of my race,</a:t>
                      </a:r>
                      <a:r>
                        <a:rPr lang="en-US" sz="1050" baseline="0" dirty="0" smtClean="0"/>
                        <a:t> religion, national, or ethnic origin, color, sex, age, and mental or physical ability. </a:t>
                      </a:r>
                    </a:p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en-US" sz="1050" baseline="0" dirty="0" smtClean="0"/>
                        <a:t>I have the right to be treated as an equal before and under the law.</a:t>
                      </a:r>
                      <a:endParaRPr lang="en-US" sz="105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74040">
                <a:tc>
                  <a:txBody>
                    <a:bodyPr/>
                    <a:lstStyle/>
                    <a:p>
                      <a:r>
                        <a:rPr lang="en-US" sz="1050" dirty="0" smtClean="0"/>
                        <a:t>16-22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 smtClean="0"/>
                        <a:t>Official Languages Of Canada</a:t>
                      </a:r>
                    </a:p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en-US" sz="1050" dirty="0" smtClean="0"/>
                        <a:t>I can communicate with and receive federal government services in English and French.</a:t>
                      </a:r>
                    </a:p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en-US" sz="1050" dirty="0" smtClean="0"/>
                        <a:t> I can use French or English is any federal court. </a:t>
                      </a:r>
                    </a:p>
                    <a:p>
                      <a:endParaRPr lang="en-US" sz="105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3447631"/>
              </p:ext>
            </p:extLst>
          </p:nvPr>
        </p:nvGraphicFramePr>
        <p:xfrm>
          <a:off x="457200" y="4648200"/>
          <a:ext cx="8229600" cy="11461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/>
                <a:gridCol w="2590800"/>
                <a:gridCol w="5029200"/>
              </a:tblGrid>
              <a:tr h="457200"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chemeClr val="tx1"/>
                          </a:solidFill>
                        </a:rPr>
                        <a:t>23</a:t>
                      </a:r>
                    </a:p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Minority Language Educational Rights</a:t>
                      </a:r>
                    </a:p>
                    <a:p>
                      <a:endParaRPr 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I can have children educated in either French or English where sufficient numbers of students exist.</a:t>
                      </a:r>
                    </a:p>
                    <a:p>
                      <a:endParaRPr 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60353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24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 smtClean="0"/>
                        <a:t>Enforcement</a:t>
                      </a:r>
                      <a:r>
                        <a:rPr lang="en-US" sz="1050" baseline="0" dirty="0" smtClean="0"/>
                        <a:t> </a:t>
                      </a:r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 smtClean="0"/>
                        <a:t>I can take the matter to court should any of the above rights and freedoms be denied.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0409726"/>
              </p:ext>
            </p:extLst>
          </p:nvPr>
        </p:nvGraphicFramePr>
        <p:xfrm>
          <a:off x="457200" y="5791200"/>
          <a:ext cx="8229600" cy="800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/>
                <a:gridCol w="2590800"/>
                <a:gridCol w="5029200"/>
              </a:tblGrid>
              <a:tr h="800100">
                <a:tc>
                  <a:txBody>
                    <a:bodyPr/>
                    <a:lstStyle/>
                    <a:p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25-31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0" i="0" dirty="0" smtClean="0">
                          <a:solidFill>
                            <a:schemeClr val="tx1"/>
                          </a:solidFill>
                        </a:rPr>
                        <a:t>General</a:t>
                      </a:r>
                      <a:endParaRPr lang="en-US" sz="1050" b="0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Aboriginal</a:t>
                      </a:r>
                      <a:r>
                        <a:rPr lang="en-US" sz="1050" b="0" baseline="0" dirty="0" smtClean="0">
                          <a:solidFill>
                            <a:schemeClr val="tx1"/>
                          </a:solidFill>
                        </a:rPr>
                        <a:t> peoples of Canada retain any rights previously established, Charter to be interpreted consistent with the preservation and enhancement of multiculturalism.</a:t>
                      </a:r>
                    </a:p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en-US" sz="1050" b="0" baseline="0" dirty="0" smtClean="0">
                          <a:solidFill>
                            <a:schemeClr val="tx1"/>
                          </a:solidFill>
                        </a:rPr>
                        <a:t>rights under the charter are guaranteed equally to both sexes. </a:t>
                      </a:r>
                      <a:endParaRPr lang="en-US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304800"/>
            <a:ext cx="3810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C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A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N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A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D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 I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A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N</a:t>
            </a:r>
          </a:p>
          <a:p>
            <a:endParaRPr lang="en-US" b="1" dirty="0">
              <a:solidFill>
                <a:schemeClr val="bg1"/>
              </a:solidFill>
            </a:endParaRPr>
          </a:p>
          <a:p>
            <a:r>
              <a:rPr lang="en-US" b="1" dirty="0" smtClean="0">
                <a:solidFill>
                  <a:schemeClr val="bg1"/>
                </a:solidFill>
              </a:rPr>
              <a:t>R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 I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G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H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T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S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!</a:t>
            </a:r>
          </a:p>
          <a:p>
            <a:r>
              <a:rPr lang="en-US" b="1" dirty="0">
                <a:solidFill>
                  <a:schemeClr val="bg1"/>
                </a:solidFill>
              </a:rPr>
              <a:t>!</a:t>
            </a:r>
            <a:endParaRPr lang="en-US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644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8419057"/>
              </p:ext>
            </p:extLst>
          </p:nvPr>
        </p:nvGraphicFramePr>
        <p:xfrm>
          <a:off x="152400" y="121921"/>
          <a:ext cx="8686800" cy="48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6800"/>
              </a:tblGrid>
              <a:tr h="228600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TIMELINE</a:t>
                      </a:r>
                      <a:endParaRPr lang="en-US" sz="1000" dirty="0"/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213360"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The Evolution Of Human Rights In Canada…</a:t>
                      </a:r>
                      <a:endParaRPr lang="en-US" sz="1000" b="1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8946175"/>
              </p:ext>
            </p:extLst>
          </p:nvPr>
        </p:nvGraphicFramePr>
        <p:xfrm>
          <a:off x="145986" y="631680"/>
          <a:ext cx="4272280" cy="3053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014"/>
                <a:gridCol w="450786"/>
                <a:gridCol w="3586480"/>
              </a:tblGrid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1900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b="0" dirty="0" smtClean="0">
                          <a:solidFill>
                            <a:schemeClr val="tx1"/>
                          </a:solidFill>
                        </a:rPr>
                        <a:t>Dominion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</a:rPr>
                        <a:t> elections act makes the qualification for voting in federal elections the same as for provinces in B.C, visible minorities, aboriginals, and women are excluded from voting in federal elections.</a:t>
                      </a:r>
                      <a:endParaRPr 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1903</a:t>
                      </a:r>
                      <a:endParaRPr lang="en-US" sz="8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Chinese</a:t>
                      </a:r>
                      <a:r>
                        <a:rPr lang="en-US" sz="800" baseline="0" dirty="0" smtClean="0"/>
                        <a:t> immigration act is amended, increasing head tax to $500.</a:t>
                      </a:r>
                      <a:endParaRPr lang="en-US" sz="8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1914</a:t>
                      </a:r>
                      <a:endParaRPr lang="en-US" sz="8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Continuous passage act and Komagata</a:t>
                      </a:r>
                      <a:r>
                        <a:rPr lang="en-US" sz="800" baseline="0" dirty="0" smtClean="0"/>
                        <a:t> Maru incident.</a:t>
                      </a:r>
                      <a:endParaRPr lang="en-US" sz="8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1917</a:t>
                      </a:r>
                      <a:endParaRPr lang="en-US" sz="800" dirty="0"/>
                    </a:p>
                  </a:txBody>
                  <a:tcPr>
                    <a:gradFill flip="none" rotWithShape="1">
                      <a:gsLst>
                        <a:gs pos="0">
                          <a:srgbClr val="C00000"/>
                        </a:gs>
                        <a:gs pos="80000">
                          <a:schemeClr val="accent1">
                            <a:tint val="44500"/>
                            <a:satMod val="160000"/>
                            <a:lumMod val="97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B.C follows Manitoba,  Saskatchewan,</a:t>
                      </a:r>
                      <a:r>
                        <a:rPr lang="en-US" sz="800" baseline="0" dirty="0" smtClean="0"/>
                        <a:t> and Alberta in granting most white women the right to vote in provincial elections.</a:t>
                      </a:r>
                      <a:endParaRPr lang="en-US" sz="8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1927</a:t>
                      </a:r>
                      <a:endParaRPr lang="en-US" sz="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Indian Act makes it illegal for aboriginal</a:t>
                      </a:r>
                      <a:r>
                        <a:rPr lang="en-US" sz="800" baseline="0" dirty="0" smtClean="0"/>
                        <a:t> peoples to hire lawyers to pursue land claims without the permission of the superintendent of Indian affairs.</a:t>
                      </a:r>
                      <a:endParaRPr lang="en-US" sz="8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1928</a:t>
                      </a:r>
                      <a:endParaRPr lang="en-US" sz="8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Alberta passes sexual sterilization act requiring patients</a:t>
                      </a:r>
                      <a:r>
                        <a:rPr lang="en-US" sz="800" baseline="0" dirty="0" smtClean="0"/>
                        <a:t> in psychiatric wards to be sterilized.</a:t>
                      </a:r>
                      <a:endParaRPr lang="en-US" sz="8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1929</a:t>
                      </a:r>
                      <a:endParaRPr lang="en-US" sz="8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Women are ruled to be “persons” by</a:t>
                      </a:r>
                      <a:r>
                        <a:rPr lang="en-US" sz="800" baseline="0" dirty="0" smtClean="0"/>
                        <a:t> the privy council in England.</a:t>
                      </a:r>
                      <a:endParaRPr lang="en-US" sz="8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1940</a:t>
                      </a:r>
                      <a:endParaRPr lang="en-US" sz="8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Government uses war measures act to ban a number  of organizations including the communist party and Jehovah’s witnesses</a:t>
                      </a:r>
                      <a:endParaRPr lang="en-US" sz="8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4221109"/>
              </p:ext>
            </p:extLst>
          </p:nvPr>
        </p:nvGraphicFramePr>
        <p:xfrm>
          <a:off x="152400" y="3644900"/>
          <a:ext cx="4267200" cy="2159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"/>
                <a:gridCol w="457200"/>
                <a:gridCol w="3581400"/>
              </a:tblGrid>
              <a:tr h="381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b="0" dirty="0" smtClean="0">
                          <a:solidFill>
                            <a:schemeClr val="tx1"/>
                          </a:solidFill>
                        </a:rPr>
                        <a:t>1942</a:t>
                      </a:r>
                      <a:endParaRPr 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b="0" dirty="0" smtClean="0">
                          <a:solidFill>
                            <a:schemeClr val="tx1"/>
                          </a:solidFill>
                        </a:rPr>
                        <a:t>Canadians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</a:rPr>
                        <a:t> of Japanese origin are relocated and interned, and their property is confiscated.</a:t>
                      </a:r>
                      <a:endParaRPr 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1948</a:t>
                      </a:r>
                      <a:endParaRPr lang="en-US" sz="8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Canadian Federal elections act is amended to ensure a persons race cannot be a reason to deny the vote in federal elections, including status Indians.</a:t>
                      </a:r>
                      <a:endParaRPr lang="en-US" sz="8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1960</a:t>
                      </a:r>
                      <a:endParaRPr lang="en-US" sz="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Status</a:t>
                      </a:r>
                      <a:r>
                        <a:rPr lang="en-US" sz="800" baseline="0" dirty="0" smtClean="0"/>
                        <a:t> Indians are granted the right to vote in Federal elections.</a:t>
                      </a:r>
                    </a:p>
                    <a:p>
                      <a:endParaRPr lang="en-US" sz="800" baseline="0" dirty="0" smtClean="0"/>
                    </a:p>
                    <a:p>
                      <a:r>
                        <a:rPr lang="en-US" sz="800" baseline="0" dirty="0" smtClean="0"/>
                        <a:t>P.M Diefenbaker passes the Canadian Bill Of Rights.</a:t>
                      </a:r>
                      <a:endParaRPr lang="en-US" sz="8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1969</a:t>
                      </a:r>
                      <a:endParaRPr lang="en-US" sz="8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P.M</a:t>
                      </a:r>
                      <a:r>
                        <a:rPr lang="en-US" sz="800" baseline="0" dirty="0" smtClean="0"/>
                        <a:t> Trudeau’s omnibus bill decriminalizes homosexuality and makes it legal for women to have an abortion in certain situations. </a:t>
                      </a:r>
                      <a:endParaRPr lang="en-US" sz="8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1970</a:t>
                      </a:r>
                      <a:endParaRPr lang="en-US" sz="8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War measures act is invoked during the October</a:t>
                      </a:r>
                      <a:r>
                        <a:rPr lang="en-US" sz="800" baseline="0" dirty="0" smtClean="0"/>
                        <a:t> crisis</a:t>
                      </a:r>
                    </a:p>
                    <a:p>
                      <a:endParaRPr lang="en-US" sz="800" baseline="0" dirty="0" smtClean="0"/>
                    </a:p>
                    <a:p>
                      <a:r>
                        <a:rPr lang="en-US" sz="800" baseline="0" dirty="0" smtClean="0"/>
                        <a:t>Canadian Criminal code makes it a crime to advocate genocide or publicly incite hatred against people because of their color, race, religion, or ethnic identity.</a:t>
                      </a:r>
                      <a:endParaRPr lang="en-US" sz="8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5952323"/>
              </p:ext>
            </p:extLst>
          </p:nvPr>
        </p:nvGraphicFramePr>
        <p:xfrm>
          <a:off x="4419600" y="609600"/>
          <a:ext cx="4272280" cy="3418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"/>
                <a:gridCol w="457200"/>
                <a:gridCol w="3586480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b="0" dirty="0" smtClean="0">
                          <a:solidFill>
                            <a:schemeClr val="tx1"/>
                          </a:solidFill>
                        </a:rPr>
                        <a:t>1973</a:t>
                      </a:r>
                      <a:endParaRPr 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b="0" dirty="0" smtClean="0">
                          <a:solidFill>
                            <a:schemeClr val="tx1"/>
                          </a:solidFill>
                        </a:rPr>
                        <a:t>Calder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</a:rPr>
                        <a:t> case is seen to be the basis for contemporary Aboriginal law in Canada.</a:t>
                      </a:r>
                      <a:endParaRPr 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1974</a:t>
                      </a:r>
                      <a:endParaRPr lang="en-US" sz="8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Thirty-two women are sworn in as the RCMP’s first female recruits.</a:t>
                      </a:r>
                      <a:r>
                        <a:rPr lang="en-US" sz="800" baseline="0" dirty="0" smtClean="0"/>
                        <a:t> </a:t>
                      </a:r>
                      <a:endParaRPr lang="en-US" sz="8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1976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Capital punishment is removed from the criminal code as a penalty for crime in Canada;</a:t>
                      </a:r>
                      <a:r>
                        <a:rPr lang="en-US" sz="800" baseline="0" dirty="0" smtClean="0"/>
                        <a:t> it is still permitted in the military for treason until 1998.</a:t>
                      </a:r>
                      <a:endParaRPr lang="en-US" sz="8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1977</a:t>
                      </a:r>
                      <a:endParaRPr lang="en-US" sz="800" dirty="0"/>
                    </a:p>
                  </a:txBody>
                  <a:tcPr>
                    <a:gradFill>
                      <a:gsLst>
                        <a:gs pos="48000">
                          <a:srgbClr val="D0E1BC"/>
                        </a:gs>
                        <a:gs pos="0">
                          <a:schemeClr val="accent6">
                            <a:lumMod val="60000"/>
                            <a:lumOff val="40000"/>
                          </a:schemeClr>
                        </a:gs>
                        <a:gs pos="50000">
                          <a:srgbClr val="9CB86E"/>
                        </a:gs>
                        <a:gs pos="100000">
                          <a:srgbClr val="156B1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en-US" sz="800" dirty="0" smtClean="0"/>
                        <a:t>All restrictive regulations based on nationality, citizenship, ethnic group, occupation, class, or geographical area of origin are removed from the Canadian</a:t>
                      </a:r>
                      <a:r>
                        <a:rPr lang="en-US" sz="800" baseline="0" dirty="0" smtClean="0"/>
                        <a:t> Immigration act.</a:t>
                      </a:r>
                    </a:p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en-US" sz="800" baseline="0" dirty="0" smtClean="0"/>
                        <a:t>Canadian human rights act guarantees equal opportunities in the areas affecting the federal government; it attempts all decisions and actions taken under the Indian act.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1982</a:t>
                      </a:r>
                      <a:endParaRPr lang="en-US" sz="8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Canadian charter of rights and freedoms set out of the basic rights to which all Canadians are entitled and is enshrined in the constitution act.</a:t>
                      </a:r>
                      <a:endParaRPr lang="en-US" sz="8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1985</a:t>
                      </a:r>
                      <a:endParaRPr lang="en-US" sz="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Indian act is amended to allow Aboriginal women who married non Aboriginal men</a:t>
                      </a:r>
                      <a:r>
                        <a:rPr lang="en-US" sz="800" baseline="0" dirty="0" smtClean="0"/>
                        <a:t> to regain their status.</a:t>
                      </a:r>
                      <a:endParaRPr lang="en-US" sz="8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1988</a:t>
                      </a:r>
                      <a:endParaRPr lang="en-US" sz="8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Canadian government apologizes to</a:t>
                      </a:r>
                      <a:r>
                        <a:rPr lang="en-US" sz="800" baseline="0" dirty="0" smtClean="0"/>
                        <a:t> Japanese Canadians  for interment during the second world war.</a:t>
                      </a:r>
                      <a:endParaRPr lang="en-US" sz="8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1990</a:t>
                      </a:r>
                      <a:endParaRPr lang="en-US" sz="8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Federal government removes bans preventing Sikhs in the RCMP from wearing turbans.</a:t>
                      </a:r>
                      <a:r>
                        <a:rPr lang="en-US" sz="800" baseline="0" dirty="0" smtClean="0"/>
                        <a:t> </a:t>
                      </a:r>
                      <a:endParaRPr lang="en-US" sz="8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2477909"/>
              </p:ext>
            </p:extLst>
          </p:nvPr>
        </p:nvGraphicFramePr>
        <p:xfrm>
          <a:off x="4419600" y="4014400"/>
          <a:ext cx="4272280" cy="2209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"/>
                <a:gridCol w="457200"/>
                <a:gridCol w="3586480"/>
              </a:tblGrid>
              <a:tr h="329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b="0" dirty="0" smtClean="0">
                          <a:solidFill>
                            <a:schemeClr val="tx1"/>
                          </a:solidFill>
                        </a:rPr>
                        <a:t>1995</a:t>
                      </a:r>
                      <a:endParaRPr 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b="0" dirty="0" smtClean="0">
                          <a:solidFill>
                            <a:schemeClr val="tx1"/>
                          </a:solidFill>
                        </a:rPr>
                        <a:t>The supreme court of Canada rules that sexual orientation is to be judged in</a:t>
                      </a:r>
                      <a:r>
                        <a:rPr lang="en-US" sz="800" b="0" baseline="0" dirty="0" smtClean="0">
                          <a:solidFill>
                            <a:schemeClr val="tx1"/>
                          </a:solidFill>
                        </a:rPr>
                        <a:t> the same way as other protected personal characteristics. </a:t>
                      </a:r>
                      <a:endParaRPr lang="en-US" sz="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1996</a:t>
                      </a:r>
                      <a:endParaRPr lang="en-US" sz="8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B.C human rights code becomes a law, protecting</a:t>
                      </a:r>
                      <a:r>
                        <a:rPr lang="en-US" sz="800" baseline="0" dirty="0" smtClean="0"/>
                        <a:t> areas such as employment, housing, and services and facilities customarily available to the public.</a:t>
                      </a:r>
                      <a:endParaRPr lang="en-US" sz="8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073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1999</a:t>
                      </a:r>
                      <a:endParaRPr lang="en-US" sz="8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The supreme court recognizes same sex relationships.</a:t>
                      </a:r>
                      <a:r>
                        <a:rPr lang="en-US" sz="800" baseline="0" dirty="0" smtClean="0"/>
                        <a:t> </a:t>
                      </a:r>
                      <a:endParaRPr lang="en-US" sz="8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2003</a:t>
                      </a:r>
                      <a:endParaRPr lang="en-US" sz="8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B.C becomes the</a:t>
                      </a:r>
                      <a:r>
                        <a:rPr lang="en-US" sz="800" baseline="0" dirty="0" smtClean="0"/>
                        <a:t> second province, after Ontario to legalize same-sex marriages. </a:t>
                      </a:r>
                      <a:endParaRPr lang="en-US" sz="8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2006</a:t>
                      </a:r>
                      <a:endParaRPr lang="en-US" sz="8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Canadian</a:t>
                      </a:r>
                      <a:r>
                        <a:rPr lang="en-US" sz="800" baseline="0" dirty="0" smtClean="0"/>
                        <a:t> government apologizes for Chinese head tax and immigration exclusions.</a:t>
                      </a:r>
                      <a:endParaRPr lang="en-US" sz="8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4066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2008</a:t>
                      </a:r>
                      <a:endParaRPr lang="en-US" sz="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P.M Harper apologizes for the treatment</a:t>
                      </a:r>
                      <a:r>
                        <a:rPr lang="en-US" sz="800" baseline="0" dirty="0" smtClean="0"/>
                        <a:t> involved in residential schools.</a:t>
                      </a:r>
                      <a:endParaRPr lang="en-US" sz="8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181444" y="5867400"/>
            <a:ext cx="199556" cy="2286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91250" y="6248400"/>
            <a:ext cx="189750" cy="22860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447800" y="5867400"/>
            <a:ext cx="228600" cy="2286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                                                                                                                                                     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447800" y="6248400"/>
            <a:ext cx="228600" cy="2286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62000" y="6553200"/>
            <a:ext cx="304800" cy="2286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              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57200" y="6224200"/>
            <a:ext cx="838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200" dirty="0"/>
          </a:p>
        </p:txBody>
      </p:sp>
      <p:sp>
        <p:nvSpPr>
          <p:cNvPr id="30" name="TextBox 29"/>
          <p:cNvSpPr txBox="1"/>
          <p:nvPr/>
        </p:nvSpPr>
        <p:spPr>
          <a:xfrm>
            <a:off x="1676400" y="5843199"/>
            <a:ext cx="1066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other</a:t>
            </a:r>
            <a:endParaRPr lang="en-US" sz="1200" dirty="0"/>
          </a:p>
        </p:txBody>
      </p:sp>
      <p:sp>
        <p:nvSpPr>
          <p:cNvPr id="31" name="TextBox 30"/>
          <p:cNvSpPr txBox="1"/>
          <p:nvPr/>
        </p:nvSpPr>
        <p:spPr>
          <a:xfrm>
            <a:off x="1676400" y="6224086"/>
            <a:ext cx="12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immigration</a:t>
            </a:r>
            <a:endParaRPr lang="en-US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1066800" y="6553200"/>
            <a:ext cx="990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Aboriginal                                                </a:t>
            </a:r>
            <a:endParaRPr lang="en-US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381000" y="5843200"/>
            <a:ext cx="990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Voting</a:t>
            </a:r>
            <a:endParaRPr lang="en-US" sz="1200" dirty="0"/>
          </a:p>
        </p:txBody>
      </p:sp>
      <p:sp>
        <p:nvSpPr>
          <p:cNvPr id="34" name="TextBox 33"/>
          <p:cNvSpPr txBox="1"/>
          <p:nvPr/>
        </p:nvSpPr>
        <p:spPr>
          <a:xfrm>
            <a:off x="381000" y="6224199"/>
            <a:ext cx="76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Women</a:t>
            </a:r>
            <a:endParaRPr lang="en-US" sz="1200" dirty="0"/>
          </a:p>
        </p:txBody>
      </p:sp>
      <p:graphicFrame>
        <p:nvGraphicFramePr>
          <p:cNvPr id="35" name="Table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4611542"/>
              </p:ext>
            </p:extLst>
          </p:nvPr>
        </p:nvGraphicFramePr>
        <p:xfrm>
          <a:off x="149191" y="609600"/>
          <a:ext cx="273867" cy="52335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867"/>
              </a:tblGrid>
              <a:tr h="52335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22656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" name="Table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3309786"/>
              </p:ext>
            </p:extLst>
          </p:nvPr>
        </p:nvGraphicFramePr>
        <p:xfrm>
          <a:off x="4343400" y="610012"/>
          <a:ext cx="304800" cy="56140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"/>
              </a:tblGrid>
              <a:tr h="561407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22656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9531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uture">
  <a:themeElements>
    <a:clrScheme name="Couture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Black 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pring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3.xml><?xml version="1.0" encoding="utf-8"?>
<a:themeOverride xmlns:a="http://schemas.openxmlformats.org/drawingml/2006/main">
  <a:clrScheme name="Verve">
    <a:dk1>
      <a:sysClr val="windowText" lastClr="000000"/>
    </a:dk1>
    <a:lt1>
      <a:sysClr val="window" lastClr="FFFFFF"/>
    </a:lt1>
    <a:dk2>
      <a:srgbClr val="666666"/>
    </a:dk2>
    <a:lt2>
      <a:srgbClr val="D2D2D2"/>
    </a:lt2>
    <a:accent1>
      <a:srgbClr val="FF388C"/>
    </a:accent1>
    <a:accent2>
      <a:srgbClr val="E40059"/>
    </a:accent2>
    <a:accent3>
      <a:srgbClr val="9C007F"/>
    </a:accent3>
    <a:accent4>
      <a:srgbClr val="68007F"/>
    </a:accent4>
    <a:accent5>
      <a:srgbClr val="005BD3"/>
    </a:accent5>
    <a:accent6>
      <a:srgbClr val="00349E"/>
    </a:accent6>
    <a:hlink>
      <a:srgbClr val="17BBFD"/>
    </a:hlink>
    <a:folHlink>
      <a:srgbClr val="FF79C2"/>
    </a:folHlink>
  </a:clrScheme>
</a:themeOverride>
</file>

<file path=ppt/theme/themeOverride4.xml><?xml version="1.0" encoding="utf-8"?>
<a:themeOverride xmlns:a="http://schemas.openxmlformats.org/drawingml/2006/main">
  <a:clrScheme name="Opulent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5.xml><?xml version="1.0" encoding="utf-8"?>
<a:themeOverride xmlns:a="http://schemas.openxmlformats.org/drawingml/2006/main">
  <a:clrScheme name="Horizon">
    <a:dk1>
      <a:srgbClr val="000000"/>
    </a:dk1>
    <a:lt1>
      <a:srgbClr val="FFFFFF"/>
    </a:lt1>
    <a:dk2>
      <a:srgbClr val="1F2123"/>
    </a:dk2>
    <a:lt2>
      <a:srgbClr val="DC9E1F"/>
    </a:lt2>
    <a:accent1>
      <a:srgbClr val="7E97AD"/>
    </a:accent1>
    <a:accent2>
      <a:srgbClr val="CC8E60"/>
    </a:accent2>
    <a:accent3>
      <a:srgbClr val="7A6A60"/>
    </a:accent3>
    <a:accent4>
      <a:srgbClr val="B4936D"/>
    </a:accent4>
    <a:accent5>
      <a:srgbClr val="67787B"/>
    </a:accent5>
    <a:accent6>
      <a:srgbClr val="9D936F"/>
    </a:accent6>
    <a:hlink>
      <a:srgbClr val="646464"/>
    </a:hlink>
    <a:folHlink>
      <a:srgbClr val="969696"/>
    </a:folHlink>
  </a:clrScheme>
</a:themeOverride>
</file>

<file path=ppt/theme/themeOverride6.xml><?xml version="1.0" encoding="utf-8"?>
<a:themeOverride xmlns:a="http://schemas.openxmlformats.org/drawingml/2006/main">
  <a:clrScheme name="Paper">
    <a:dk1>
      <a:sysClr val="windowText" lastClr="000000"/>
    </a:dk1>
    <a:lt1>
      <a:sysClr val="window" lastClr="FFFFFF"/>
    </a:lt1>
    <a:dk2>
      <a:srgbClr val="444D26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148</TotalTime>
  <Words>1268</Words>
  <Application>Microsoft Office PowerPoint</Application>
  <PresentationFormat>On-screen Show (4:3)</PresentationFormat>
  <Paragraphs>158</Paragraphs>
  <Slides>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Office Theme</vt:lpstr>
      <vt:lpstr>Couture</vt:lpstr>
      <vt:lpstr>Spring</vt:lpstr>
      <vt:lpstr>Human Rights Legislation In Canada. (See Slide 2 for the section on human rights and legislation in Canada)</vt:lpstr>
      <vt:lpstr>PowerPoint Presentation</vt:lpstr>
      <vt:lpstr>The Canadian Bill Of Rights</vt:lpstr>
      <vt:lpstr>The Canadian Charter Of Rights And Freedoms</vt:lpstr>
      <vt:lpstr>Limiting the charter</vt:lpstr>
      <vt:lpstr>Reasonable Limits</vt:lpstr>
      <vt:lpstr>The Nowithstanding Clause</vt:lpstr>
      <vt:lpstr>PowerPoint Presentation</vt:lpstr>
      <vt:lpstr>PowerPoint Presentation</vt:lpstr>
    </vt:vector>
  </TitlesOfParts>
  <Company>GVSD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Human Rights Legislation In Canada. (See Slide 2 for the section on human rights and legislation in Canada)</dc:title>
  <dc:creator>Ogloff, Kerstin</dc:creator>
  <cp:lastModifiedBy>Ogloff, Kerstin</cp:lastModifiedBy>
  <cp:revision>16</cp:revision>
  <dcterms:created xsi:type="dcterms:W3CDTF">2013-05-30T16:07:44Z</dcterms:created>
  <dcterms:modified xsi:type="dcterms:W3CDTF">2013-05-31T17:19:18Z</dcterms:modified>
</cp:coreProperties>
</file>